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BECE7-16EE-498C-8F41-5792CDF76E9D}" type="datetimeFigureOut">
              <a:rPr lang="en-US" smtClean="0"/>
              <a:t>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BC9E5-7E89-40B2-A9D1-F276CD065FAF}" type="slidenum">
              <a:rPr lang="en-US" smtClean="0"/>
              <a:t>‹#›</a:t>
            </a:fld>
            <a:endParaRPr lang="en-US"/>
          </a:p>
        </p:txBody>
      </p:sp>
    </p:spTree>
    <p:extLst>
      <p:ext uri="{BB962C8B-B14F-4D97-AF65-F5344CB8AC3E}">
        <p14:creationId xmlns:p14="http://schemas.microsoft.com/office/powerpoint/2010/main" val="2188593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2BC9E5-7E89-40B2-A9D1-F276CD065FAF}" type="slidenum">
              <a:rPr lang="en-US" smtClean="0"/>
              <a:t>3</a:t>
            </a:fld>
            <a:endParaRPr lang="en-US"/>
          </a:p>
        </p:txBody>
      </p:sp>
    </p:spTree>
    <p:extLst>
      <p:ext uri="{BB962C8B-B14F-4D97-AF65-F5344CB8AC3E}">
        <p14:creationId xmlns:p14="http://schemas.microsoft.com/office/powerpoint/2010/main" val="208746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D7D906-3427-4BF9-A6A3-E01EAD0521E6}"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371585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7D906-3427-4BF9-A6A3-E01EAD0521E6}"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121706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7D906-3427-4BF9-A6A3-E01EAD0521E6}"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221798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7D906-3427-4BF9-A6A3-E01EAD0521E6}"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93741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7D906-3427-4BF9-A6A3-E01EAD0521E6}"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328928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7D906-3427-4BF9-A6A3-E01EAD0521E6}"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57800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7D906-3427-4BF9-A6A3-E01EAD0521E6}"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312042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7D906-3427-4BF9-A6A3-E01EAD0521E6}"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294555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7D906-3427-4BF9-A6A3-E01EAD0521E6}"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2617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7D906-3427-4BF9-A6A3-E01EAD0521E6}"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305778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7D906-3427-4BF9-A6A3-E01EAD0521E6}"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6FBCA-7A65-452A-8E30-6F88F093DF50}" type="slidenum">
              <a:rPr lang="en-US" smtClean="0"/>
              <a:t>‹#›</a:t>
            </a:fld>
            <a:endParaRPr lang="en-US"/>
          </a:p>
        </p:txBody>
      </p:sp>
    </p:spTree>
    <p:extLst>
      <p:ext uri="{BB962C8B-B14F-4D97-AF65-F5344CB8AC3E}">
        <p14:creationId xmlns:p14="http://schemas.microsoft.com/office/powerpoint/2010/main" val="367193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7D906-3427-4BF9-A6A3-E01EAD0521E6}" type="datetimeFigureOut">
              <a:rPr lang="en-US" smtClean="0"/>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6FBCA-7A65-452A-8E30-6F88F093DF50}" type="slidenum">
              <a:rPr lang="en-US" smtClean="0"/>
              <a:t>‹#›</a:t>
            </a:fld>
            <a:endParaRPr lang="en-US"/>
          </a:p>
        </p:txBody>
      </p:sp>
    </p:spTree>
    <p:extLst>
      <p:ext uri="{BB962C8B-B14F-4D97-AF65-F5344CB8AC3E}">
        <p14:creationId xmlns:p14="http://schemas.microsoft.com/office/powerpoint/2010/main" val="858067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6000" b="1" dirty="0" smtClean="0">
                <a:solidFill>
                  <a:srgbClr val="7030A0"/>
                </a:solidFill>
              </a:rPr>
              <a:t>मराठी</a:t>
            </a:r>
            <a:r>
              <a:rPr lang="en-US" sz="6000" b="1" dirty="0" smtClean="0">
                <a:solidFill>
                  <a:srgbClr val="7030A0"/>
                </a:solidFill>
              </a:rPr>
              <a:t> </a:t>
            </a:r>
            <a:r>
              <a:rPr lang="hi-IN" sz="6000" b="1" dirty="0" smtClean="0">
                <a:solidFill>
                  <a:srgbClr val="7030A0"/>
                </a:solidFill>
              </a:rPr>
              <a:t>विरामचिन्हे</a:t>
            </a:r>
            <a:endParaRPr lang="en-US" sz="6000" b="1" dirty="0">
              <a:solidFill>
                <a:srgbClr val="7030A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7315200" cy="2920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5105400"/>
            <a:ext cx="5181600" cy="954107"/>
          </a:xfrm>
          <a:prstGeom prst="rect">
            <a:avLst/>
          </a:prstGeom>
          <a:noFill/>
        </p:spPr>
        <p:txBody>
          <a:bodyPr wrap="square" rtlCol="0">
            <a:spAutoFit/>
          </a:bodyPr>
          <a:lstStyle/>
          <a:p>
            <a:pPr algn="ctr"/>
            <a:r>
              <a:rPr lang="hi-IN" sz="2000" dirty="0" smtClean="0">
                <a:solidFill>
                  <a:srgbClr val="C00000"/>
                </a:solidFill>
              </a:rPr>
              <a:t>प्रा</a:t>
            </a:r>
            <a:r>
              <a:rPr lang="en-US" sz="2000" dirty="0" smtClean="0">
                <a:solidFill>
                  <a:srgbClr val="C00000"/>
                </a:solidFill>
              </a:rPr>
              <a:t>- </a:t>
            </a:r>
            <a:r>
              <a:rPr lang="hi-IN" sz="2000" dirty="0" smtClean="0">
                <a:solidFill>
                  <a:srgbClr val="C00000"/>
                </a:solidFill>
              </a:rPr>
              <a:t>पसरकल्ले समाधान पंडू </a:t>
            </a:r>
          </a:p>
          <a:p>
            <a:pPr algn="ctr"/>
            <a:r>
              <a:rPr lang="hi-IN" dirty="0" smtClean="0">
                <a:solidFill>
                  <a:srgbClr val="C00000"/>
                </a:solidFill>
              </a:rPr>
              <a:t> </a:t>
            </a:r>
            <a:r>
              <a:rPr lang="hi-IN" dirty="0" smtClean="0">
                <a:solidFill>
                  <a:srgbClr val="FFFF00"/>
                </a:solidFill>
              </a:rPr>
              <a:t>मराठी विभाग</a:t>
            </a:r>
            <a:endParaRPr lang="en-US" dirty="0" smtClean="0">
              <a:solidFill>
                <a:srgbClr val="FFFF00"/>
              </a:solidFill>
            </a:endParaRPr>
          </a:p>
          <a:p>
            <a:pPr algn="ctr"/>
            <a:r>
              <a:rPr lang="hi-IN" dirty="0" smtClean="0">
                <a:solidFill>
                  <a:srgbClr val="FFFF00"/>
                </a:solidFill>
              </a:rPr>
              <a:t> </a:t>
            </a:r>
            <a:r>
              <a:rPr lang="en-US" dirty="0" smtClean="0">
                <a:solidFill>
                  <a:srgbClr val="FFFF00"/>
                </a:solidFill>
              </a:rPr>
              <a:t> </a:t>
            </a:r>
            <a:r>
              <a:rPr lang="hi-IN" dirty="0" smtClean="0">
                <a:solidFill>
                  <a:srgbClr val="FFFF00"/>
                </a:solidFill>
              </a:rPr>
              <a:t>श्री. छत्रपती शिवाजी</a:t>
            </a:r>
            <a:r>
              <a:rPr lang="en-US" dirty="0" smtClean="0">
                <a:solidFill>
                  <a:srgbClr val="FFFF00"/>
                </a:solidFill>
              </a:rPr>
              <a:t> </a:t>
            </a:r>
            <a:r>
              <a:rPr lang="hi-IN" dirty="0" smtClean="0">
                <a:solidFill>
                  <a:srgbClr val="FFFF00"/>
                </a:solidFill>
              </a:rPr>
              <a:t>महाविद्यालय, उमरगा </a:t>
            </a:r>
            <a:endParaRPr lang="en-US" dirty="0">
              <a:solidFill>
                <a:srgbClr val="FFFF00"/>
              </a:solidFill>
            </a:endParaRPr>
          </a:p>
        </p:txBody>
      </p:sp>
    </p:spTree>
    <p:extLst>
      <p:ext uri="{BB962C8B-B14F-4D97-AF65-F5344CB8AC3E}">
        <p14:creationId xmlns:p14="http://schemas.microsoft.com/office/powerpoint/2010/main" val="199838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hi-IN" dirty="0" smtClean="0">
                <a:solidFill>
                  <a:srgbClr val="7030A0"/>
                </a:solidFill>
              </a:rPr>
              <a:t>प्रश्नचिन्ह</a:t>
            </a:r>
            <a:r>
              <a:rPr lang="en-US" dirty="0">
                <a:solidFill>
                  <a:srgbClr val="7030A0"/>
                </a:solidFill>
              </a:rPr>
              <a:t> </a:t>
            </a:r>
            <a:r>
              <a:rPr lang="hi-IN" dirty="0" smtClean="0">
                <a:solidFill>
                  <a:srgbClr val="FF0000"/>
                </a:solidFill>
              </a:rPr>
              <a:t>(?)</a:t>
            </a:r>
            <a:br>
              <a:rPr lang="hi-IN"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600200"/>
            <a:ext cx="8229600" cy="4648200"/>
          </a:xfrm>
        </p:spPr>
        <p:txBody>
          <a:bodyPr/>
          <a:lstStyle/>
          <a:p>
            <a:endParaRPr lang="en-US" dirty="0" smtClean="0"/>
          </a:p>
          <a:p>
            <a:r>
              <a:rPr lang="hi-IN" dirty="0" smtClean="0"/>
              <a:t>याचा वापर प्रश्नार्थक वाक्याच्या शेवटी करण्यात येतो.</a:t>
            </a:r>
          </a:p>
          <a:p>
            <a:r>
              <a:rPr lang="hi-IN" dirty="0" smtClean="0"/>
              <a:t>वाक्यात प्रश्न आला असेल तर वाक्याच्या शेवटी प्रश्नचिन्ह येते.</a:t>
            </a:r>
            <a:r>
              <a:rPr lang="en-US" dirty="0" smtClean="0"/>
              <a:t> </a:t>
            </a:r>
          </a:p>
          <a:p>
            <a:r>
              <a:rPr lang="hi-IN" dirty="0" smtClean="0">
                <a:solidFill>
                  <a:srgbClr val="FF0000"/>
                </a:solidFill>
              </a:rPr>
              <a:t>उदा.</a:t>
            </a:r>
            <a:endParaRPr lang="en-US" dirty="0" smtClean="0"/>
          </a:p>
          <a:p>
            <a:r>
              <a:rPr lang="hi-IN" dirty="0"/>
              <a:t>रमाची परीक्षा कधी आहे?</a:t>
            </a:r>
          </a:p>
          <a:p>
            <a:r>
              <a:rPr lang="hi-IN" dirty="0"/>
              <a:t>सुरेशचे लग्न कधी होणार?</a:t>
            </a:r>
          </a:p>
          <a:p>
            <a:endParaRPr lang="en-US" dirty="0"/>
          </a:p>
        </p:txBody>
      </p:sp>
    </p:spTree>
    <p:extLst>
      <p:ext uri="{BB962C8B-B14F-4D97-AF65-F5344CB8AC3E}">
        <p14:creationId xmlns:p14="http://schemas.microsoft.com/office/powerpoint/2010/main" val="3566286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7030A0"/>
                </a:solidFill>
              </a:rPr>
              <a:t>उद्गारवाचक चिन्ह	</a:t>
            </a:r>
            <a:r>
              <a:rPr lang="hi-IN"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lstStyle/>
          <a:p>
            <a:r>
              <a:rPr lang="hi-IN" dirty="0" smtClean="0"/>
              <a:t>उत्कट भावना व्यक्त करताना ती दाखविणाऱ्या शब्दाच्या शेवटी वापर होतो</a:t>
            </a:r>
            <a:r>
              <a:rPr lang="en-US" dirty="0" smtClean="0"/>
              <a:t>.</a:t>
            </a:r>
            <a:r>
              <a:rPr lang="hi-IN" dirty="0" smtClean="0">
                <a:solidFill>
                  <a:srgbClr val="FF0000"/>
                </a:solidFill>
              </a:rPr>
              <a:t> </a:t>
            </a:r>
            <a:endParaRPr lang="en-US" dirty="0" smtClean="0"/>
          </a:p>
          <a:p>
            <a:r>
              <a:rPr lang="hi-IN" dirty="0" smtClean="0">
                <a:solidFill>
                  <a:srgbClr val="FF0000"/>
                </a:solidFill>
              </a:rPr>
              <a:t>उदा. </a:t>
            </a:r>
          </a:p>
          <a:p>
            <a:endParaRPr lang="en-US" dirty="0" smtClean="0"/>
          </a:p>
          <a:p>
            <a:r>
              <a:rPr lang="hi-IN" dirty="0"/>
              <a:t>शाब्बास, असाच अभ्यास कर!</a:t>
            </a:r>
          </a:p>
          <a:p>
            <a:r>
              <a:rPr lang="hi-IN" dirty="0"/>
              <a:t>छान, हीच खरी देशसेवा आहे!</a:t>
            </a:r>
          </a:p>
          <a:p>
            <a:endParaRPr lang="en-US" dirty="0"/>
          </a:p>
        </p:txBody>
      </p:sp>
    </p:spTree>
    <p:extLst>
      <p:ext uri="{BB962C8B-B14F-4D97-AF65-F5344CB8AC3E}">
        <p14:creationId xmlns:p14="http://schemas.microsoft.com/office/powerpoint/2010/main" val="1588949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hi-IN" dirty="0" smtClean="0">
                <a:solidFill>
                  <a:srgbClr val="7030A0"/>
                </a:solidFill>
              </a:rPr>
              <a:t>अवतरण चिन्ह	</a:t>
            </a:r>
            <a:r>
              <a:rPr lang="hi-IN" dirty="0" smtClean="0">
                <a:solidFill>
                  <a:srgbClr val="FF0000"/>
                </a:solidFill>
              </a:rPr>
              <a:t>(“ ’’)</a:t>
            </a:r>
            <a:r>
              <a:rPr lang="en-US" dirty="0" smtClean="0">
                <a:solidFill>
                  <a:srgbClr val="FF0000"/>
                </a:solidFill>
              </a:rPr>
              <a:t>  (‘ ’)</a:t>
            </a:r>
            <a:r>
              <a:rPr lang="hi-IN" dirty="0" smtClean="0">
                <a:solidFill>
                  <a:srgbClr val="7030A0"/>
                </a:solidFill>
              </a:rPr>
              <a:t/>
            </a:r>
            <a:br>
              <a:rPr lang="hi-IN" dirty="0" smtClean="0">
                <a:solidFill>
                  <a:srgbClr val="7030A0"/>
                </a:solidFill>
              </a:rPr>
            </a:br>
            <a:r>
              <a:rPr lang="hi-IN" dirty="0" smtClean="0"/>
              <a:t>	</a:t>
            </a:r>
            <a:br>
              <a:rPr lang="hi-IN" dirty="0" smtClean="0"/>
            </a:br>
            <a:endParaRPr lang="en-US" dirty="0"/>
          </a:p>
        </p:txBody>
      </p:sp>
      <p:sp>
        <p:nvSpPr>
          <p:cNvPr id="3" name="Content Placeholder 2"/>
          <p:cNvSpPr>
            <a:spLocks noGrp="1"/>
          </p:cNvSpPr>
          <p:nvPr>
            <p:ph idx="1"/>
          </p:nvPr>
        </p:nvSpPr>
        <p:spPr/>
        <p:txBody>
          <a:bodyPr/>
          <a:lstStyle/>
          <a:p>
            <a:r>
              <a:rPr lang="hi-IN" dirty="0" smtClean="0"/>
              <a:t>एखाद्या वाक्यावर जोर द्यावयाचा असल्यास किंवा दुसऱ्याचे विचार अप्रत्यक्षपणे सांगायचे असल्यास ‘ ’ एकेरी अवतरण चिन्ह वापरतात.</a:t>
            </a:r>
          </a:p>
          <a:p>
            <a:r>
              <a:rPr lang="hi-IN" dirty="0" smtClean="0"/>
              <a:t>एखाद्याच्या व्यक्तीचे तोंडचे शब्द जसेच्या तसे घेतले असता “ ’’ दुहेरी अवतरण चिन्हाचा वापर होतो.</a:t>
            </a:r>
            <a:endParaRPr lang="en-US" dirty="0"/>
          </a:p>
        </p:txBody>
      </p:sp>
    </p:spTree>
    <p:extLst>
      <p:ext uri="{BB962C8B-B14F-4D97-AF65-F5344CB8AC3E}">
        <p14:creationId xmlns:p14="http://schemas.microsoft.com/office/powerpoint/2010/main" val="142599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FF0000"/>
                </a:solidFill>
              </a:rPr>
              <a:t>उदा.</a:t>
            </a:r>
            <a:endParaRPr lang="en-US" dirty="0"/>
          </a:p>
        </p:txBody>
      </p:sp>
      <p:sp>
        <p:nvSpPr>
          <p:cNvPr id="3" name="Content Placeholder 2"/>
          <p:cNvSpPr>
            <a:spLocks noGrp="1"/>
          </p:cNvSpPr>
          <p:nvPr>
            <p:ph idx="1"/>
          </p:nvPr>
        </p:nvSpPr>
        <p:spPr/>
        <p:txBody>
          <a:bodyPr/>
          <a:lstStyle/>
          <a:p>
            <a:r>
              <a:rPr lang="hi-IN" dirty="0" smtClean="0"/>
              <a:t>अहमदनगर हे ‘ ऐतिहासिक ’ शहर आहे.</a:t>
            </a:r>
          </a:p>
          <a:p>
            <a:r>
              <a:rPr lang="hi-IN" dirty="0" smtClean="0"/>
              <a:t>“ आपली आपण करी स्तुती तो एक मूर्ख ’’ असे समर्थ रामदासस्वामी म्हणतात.</a:t>
            </a:r>
            <a:endParaRPr lang="en-US" dirty="0"/>
          </a:p>
        </p:txBody>
      </p:sp>
    </p:spTree>
    <p:extLst>
      <p:ext uri="{BB962C8B-B14F-4D97-AF65-F5344CB8AC3E}">
        <p14:creationId xmlns:p14="http://schemas.microsoft.com/office/powerpoint/2010/main" val="1771464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7030A0"/>
                </a:solidFill>
              </a:rPr>
              <a:t>संयोगचिन्ह	</a:t>
            </a:r>
            <a:r>
              <a:rPr lang="hi-IN"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hi-IN" dirty="0"/>
              <a:t>पूर्वी सांगितलेला मजकूर अधिक स्पष्ट करण्यासाठी त्या ओळीत मजकुराच्या मागे पुढे हे चिन्ह वापरतात.</a:t>
            </a:r>
          </a:p>
          <a:p>
            <a:r>
              <a:rPr lang="hi-IN" dirty="0"/>
              <a:t>विशेष स्पष्टीकरणार्थ यादी देताना.</a:t>
            </a:r>
          </a:p>
          <a:p>
            <a:pPr marL="0" indent="0">
              <a:buNone/>
            </a:pPr>
            <a:r>
              <a:rPr lang="en-US" dirty="0" smtClean="0">
                <a:solidFill>
                  <a:srgbClr val="FF0000"/>
                </a:solidFill>
              </a:rPr>
              <a:t>  </a:t>
            </a:r>
            <a:r>
              <a:rPr lang="hi-IN" dirty="0" smtClean="0">
                <a:solidFill>
                  <a:srgbClr val="FF0000"/>
                </a:solidFill>
              </a:rPr>
              <a:t>उदा.</a:t>
            </a:r>
            <a:endParaRPr lang="en-US" dirty="0" smtClean="0">
              <a:solidFill>
                <a:srgbClr val="FF0000"/>
              </a:solidFill>
            </a:endParaRPr>
          </a:p>
          <a:p>
            <a:pPr marL="0" indent="0">
              <a:buNone/>
            </a:pPr>
            <a:r>
              <a:rPr lang="en-US" dirty="0">
                <a:solidFill>
                  <a:srgbClr val="FF0000"/>
                </a:solidFill>
              </a:rPr>
              <a:t> </a:t>
            </a:r>
            <a:r>
              <a:rPr lang="hi-IN" dirty="0" smtClean="0">
                <a:solidFill>
                  <a:srgbClr val="FF0000"/>
                </a:solidFill>
              </a:rPr>
              <a:t> </a:t>
            </a:r>
            <a:r>
              <a:rPr lang="hi-IN" dirty="0" smtClean="0"/>
              <a:t>भक्तीने वाहिलेली फुले - मग ती कोणतीही असोत – देवाला प्रियच वाटतात.</a:t>
            </a:r>
          </a:p>
          <a:p>
            <a:pPr marL="0" indent="0">
              <a:buNone/>
            </a:pPr>
            <a:r>
              <a:rPr lang="hi-IN" dirty="0" smtClean="0"/>
              <a:t>दशरथाचे पुत्र चार – राम, लक्ष्मण, भरत व शत्रूघ्न</a:t>
            </a:r>
          </a:p>
          <a:p>
            <a:pPr marL="0" indent="0">
              <a:buNone/>
            </a:pPr>
            <a:endParaRPr lang="en-US" dirty="0"/>
          </a:p>
        </p:txBody>
      </p:sp>
    </p:spTree>
    <p:extLst>
      <p:ext uri="{BB962C8B-B14F-4D97-AF65-F5344CB8AC3E}">
        <p14:creationId xmlns:p14="http://schemas.microsoft.com/office/powerpoint/2010/main" val="2352652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357438"/>
            <a:ext cx="6248400" cy="381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0012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solidFill>
                  <a:srgbClr val="7030A0"/>
                </a:solidFill>
              </a:rPr>
              <a:t>विरामचिन्हांचा वापर </a:t>
            </a:r>
            <a:endParaRPr lang="en-US" b="1"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pPr algn="just">
              <a:lnSpc>
                <a:spcPct val="120000"/>
              </a:lnSpc>
            </a:pPr>
            <a:r>
              <a:rPr lang="hi-IN" dirty="0"/>
              <a:t>विराम चिन्हांचा वापर भावनांच्या,विचारांच्या आविष्कारासाठी आवश्यक व महत्त्वाचा ठरतो. भाषा व्यवहारात लेखन, भाषण , वाचन या क्रिया सतत व सातत्याने घडत असतात. जेव्हा आपण लेखन करतो तेव्हा कथन केलेले वाचकांच्या लक्षात यावे म्हणून विरामचिन्हांचा वापर केला जातो. कोणताही मजकूर वाचत असताना लिहलेला अर्थ लक्षात घेऊन आपण थांबतो. या थांबण्याला विराम घेणे असे म्हणतात. हा विराम कधी अल्प असतो तर कधी त्यापेक्षा अधिक असतो. कधी एखादे वाक्य बोलनाऱ्या व्यक्तीच्या मुखातील असतो.</a:t>
            </a:r>
            <a:endParaRPr lang="en-US" dirty="0"/>
          </a:p>
        </p:txBody>
      </p:sp>
    </p:spTree>
    <p:extLst>
      <p:ext uri="{BB962C8B-B14F-4D97-AF65-F5344CB8AC3E}">
        <p14:creationId xmlns:p14="http://schemas.microsoft.com/office/powerpoint/2010/main" val="2938017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solidFill>
                  <a:srgbClr val="7030A0"/>
                </a:solidFill>
              </a:rPr>
              <a:t>विरामचिन्हांचा वापर </a:t>
            </a:r>
            <a:endParaRPr lang="en-US" dirty="0"/>
          </a:p>
        </p:txBody>
      </p:sp>
      <p:sp>
        <p:nvSpPr>
          <p:cNvPr id="3" name="Content Placeholder 2"/>
          <p:cNvSpPr>
            <a:spLocks noGrp="1"/>
          </p:cNvSpPr>
          <p:nvPr>
            <p:ph idx="1"/>
          </p:nvPr>
        </p:nvSpPr>
        <p:spPr/>
        <p:txBody>
          <a:bodyPr>
            <a:normAutofit fontScale="92500"/>
          </a:bodyPr>
          <a:lstStyle/>
          <a:p>
            <a:r>
              <a:rPr lang="hi-IN" dirty="0"/>
              <a:t>बोलताना किंवा लिहिताना अर्थ नीट लक्षात यावा म्हणून शब्द व वाक्ये यांमध्ये काही काळ थांबावे लागते. कोठे किती थांबावे, हे ध्यानात येण्यासाठी जी विशिष्ट चिन्हे वापरतात, तीच विराम चिन्हे होत.</a:t>
            </a:r>
          </a:p>
          <a:p>
            <a:r>
              <a:rPr lang="hi-IN" dirty="0"/>
              <a:t>विराम म्हणजे थांबणे. बोलताना आपण आवश्यकतेनुसार कमी अधिक वेळ थांबू शकतो, परंतु लिहिताना तसे करता येत नाही, म्हणून ही थांबण्याची क्रिया विरामचिन्हाव्दारे दर्शवली जाते.</a:t>
            </a:r>
          </a:p>
          <a:p>
            <a:endParaRPr lang="en-US" dirty="0"/>
          </a:p>
        </p:txBody>
      </p:sp>
    </p:spTree>
    <p:extLst>
      <p:ext uri="{BB962C8B-B14F-4D97-AF65-F5344CB8AC3E}">
        <p14:creationId xmlns:p14="http://schemas.microsoft.com/office/powerpoint/2010/main" val="2499715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पूर्णविराम</a:t>
            </a:r>
            <a:r>
              <a:rPr lang="en-US" dirty="0" smtClean="0"/>
              <a:t>  </a:t>
            </a:r>
            <a:r>
              <a:rPr lang="en-US" dirty="0">
                <a:solidFill>
                  <a:srgbClr val="FF0000"/>
                </a:solidFill>
              </a:rPr>
              <a:t>(.)</a:t>
            </a:r>
          </a:p>
        </p:txBody>
      </p:sp>
      <p:sp>
        <p:nvSpPr>
          <p:cNvPr id="3" name="Content Placeholder 2"/>
          <p:cNvSpPr>
            <a:spLocks noGrp="1"/>
          </p:cNvSpPr>
          <p:nvPr>
            <p:ph idx="1"/>
          </p:nvPr>
        </p:nvSpPr>
        <p:spPr/>
        <p:txBody>
          <a:bodyPr/>
          <a:lstStyle/>
          <a:p>
            <a:r>
              <a:rPr lang="hi-IN" dirty="0">
                <a:solidFill>
                  <a:srgbClr val="FF0000"/>
                </a:solidFill>
              </a:rPr>
              <a:t>नियम/ </a:t>
            </a:r>
            <a:r>
              <a:rPr lang="hi-IN" dirty="0" smtClean="0">
                <a:solidFill>
                  <a:srgbClr val="FF0000"/>
                </a:solidFill>
              </a:rPr>
              <a:t>उपयोग</a:t>
            </a:r>
            <a:r>
              <a:rPr lang="en-US" dirty="0" smtClean="0">
                <a:solidFill>
                  <a:srgbClr val="FF0000"/>
                </a:solidFill>
              </a:rPr>
              <a:t> :-</a:t>
            </a:r>
          </a:p>
          <a:p>
            <a:r>
              <a:rPr lang="hi-IN" dirty="0" smtClean="0"/>
              <a:t>याचा </a:t>
            </a:r>
            <a:r>
              <a:rPr lang="hi-IN" dirty="0"/>
              <a:t>वापर वाक्य पूर्ण झाले की करतात</a:t>
            </a:r>
            <a:r>
              <a:rPr lang="hi-IN" dirty="0" smtClean="0"/>
              <a:t>.</a:t>
            </a:r>
            <a:endParaRPr lang="en-US" dirty="0" smtClean="0"/>
          </a:p>
          <a:p>
            <a:endParaRPr lang="en-US" dirty="0">
              <a:solidFill>
                <a:srgbClr val="7030A0"/>
              </a:solidFill>
            </a:endParaRPr>
          </a:p>
          <a:p>
            <a:r>
              <a:rPr lang="hi-IN" dirty="0">
                <a:solidFill>
                  <a:srgbClr val="FF0000"/>
                </a:solidFill>
              </a:rPr>
              <a:t>उदा</a:t>
            </a:r>
            <a:r>
              <a:rPr lang="hi-IN" dirty="0" smtClean="0">
                <a:solidFill>
                  <a:srgbClr val="FF0000"/>
                </a:solidFill>
              </a:rPr>
              <a:t>.</a:t>
            </a:r>
            <a:r>
              <a:rPr lang="en-US" dirty="0" smtClean="0">
                <a:solidFill>
                  <a:srgbClr val="FF0000"/>
                </a:solidFill>
              </a:rPr>
              <a:t> </a:t>
            </a:r>
          </a:p>
          <a:p>
            <a:r>
              <a:rPr lang="hi-IN" dirty="0" smtClean="0"/>
              <a:t>आज </a:t>
            </a:r>
            <a:r>
              <a:rPr lang="hi-IN" dirty="0"/>
              <a:t>दसरा आहे.</a:t>
            </a:r>
          </a:p>
          <a:p>
            <a:r>
              <a:rPr lang="hi-IN" dirty="0"/>
              <a:t>येथून निघून जा.</a:t>
            </a:r>
          </a:p>
          <a:p>
            <a:r>
              <a:rPr lang="hi-IN" dirty="0"/>
              <a:t>रमा ला कन्या प्राप्ती झाली.</a:t>
            </a:r>
          </a:p>
          <a:p>
            <a:endParaRPr lang="en-US" dirty="0">
              <a:solidFill>
                <a:srgbClr val="FF0000"/>
              </a:solidFill>
            </a:endParaRPr>
          </a:p>
        </p:txBody>
      </p:sp>
    </p:spTree>
    <p:extLst>
      <p:ext uri="{BB962C8B-B14F-4D97-AF65-F5344CB8AC3E}">
        <p14:creationId xmlns:p14="http://schemas.microsoft.com/office/powerpoint/2010/main" val="340512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solidFill>
                  <a:srgbClr val="7030A0"/>
                </a:solidFill>
              </a:rPr>
              <a:t>स्वल्प </a:t>
            </a:r>
            <a:r>
              <a:rPr lang="hi-IN" dirty="0" smtClean="0">
                <a:solidFill>
                  <a:srgbClr val="7030A0"/>
                </a:solidFill>
              </a:rPr>
              <a:t>विराम</a:t>
            </a:r>
            <a:r>
              <a:rPr lang="en-US" dirty="0" smtClean="0">
                <a:solidFill>
                  <a:srgbClr val="7030A0"/>
                </a:solidFill>
              </a:rPr>
              <a:t> </a:t>
            </a:r>
            <a:r>
              <a:rPr lang="en-US" dirty="0">
                <a:solidFill>
                  <a:srgbClr val="FF0000"/>
                </a:solidFill>
              </a:rPr>
              <a:t>(,)</a:t>
            </a:r>
          </a:p>
        </p:txBody>
      </p:sp>
      <p:sp>
        <p:nvSpPr>
          <p:cNvPr id="3" name="Content Placeholder 2"/>
          <p:cNvSpPr>
            <a:spLocks noGrp="1"/>
          </p:cNvSpPr>
          <p:nvPr>
            <p:ph idx="1"/>
          </p:nvPr>
        </p:nvSpPr>
        <p:spPr/>
        <p:txBody>
          <a:bodyPr>
            <a:normAutofit fontScale="92500" lnSpcReduction="20000"/>
          </a:bodyPr>
          <a:lstStyle/>
          <a:p>
            <a:endParaRPr lang="en-US" dirty="0" smtClean="0"/>
          </a:p>
          <a:p>
            <a:r>
              <a:rPr lang="hi-IN" dirty="0"/>
              <a:t>वाक्यातील शब्द, विभाग किंवा वाक्याचा अंश यांचा वेगळेपणा दाखविण्यासाठी.</a:t>
            </a:r>
          </a:p>
          <a:p>
            <a:r>
              <a:rPr lang="hi-IN" dirty="0"/>
              <a:t>मोठे वाक्यांश वेगळे दर्शविण्यासाठी</a:t>
            </a:r>
          </a:p>
          <a:p>
            <a:r>
              <a:rPr lang="hi-IN" dirty="0"/>
              <a:t>समान वाक्ये निराळी दाखविण्याकरता.</a:t>
            </a:r>
          </a:p>
          <a:p>
            <a:r>
              <a:rPr lang="hi-IN" dirty="0"/>
              <a:t>एकाच वाक्यात दोन पेक्षा अधिक शब्द आले असता.</a:t>
            </a:r>
          </a:p>
          <a:p>
            <a:r>
              <a:rPr lang="hi-IN" dirty="0"/>
              <a:t>वाक्यात आरंभी संबोधन आल्यास संबोधनवाचक शब्दापुढे स्वल्पविराम या चिन्हाचा वापर केला जातो.</a:t>
            </a:r>
          </a:p>
          <a:p>
            <a:endParaRPr lang="en-US" dirty="0"/>
          </a:p>
        </p:txBody>
      </p:sp>
    </p:spTree>
    <p:extLst>
      <p:ext uri="{BB962C8B-B14F-4D97-AF65-F5344CB8AC3E}">
        <p14:creationId xmlns:p14="http://schemas.microsoft.com/office/powerpoint/2010/main" val="1265848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FF0000"/>
                </a:solidFill>
              </a:rPr>
              <a:t>उदा.</a:t>
            </a:r>
            <a:endParaRPr lang="en-US" dirty="0"/>
          </a:p>
        </p:txBody>
      </p:sp>
      <p:sp>
        <p:nvSpPr>
          <p:cNvPr id="3" name="Content Placeholder 2"/>
          <p:cNvSpPr>
            <a:spLocks noGrp="1"/>
          </p:cNvSpPr>
          <p:nvPr>
            <p:ph idx="1"/>
          </p:nvPr>
        </p:nvSpPr>
        <p:spPr/>
        <p:txBody>
          <a:bodyPr>
            <a:normAutofit lnSpcReduction="10000"/>
          </a:bodyPr>
          <a:lstStyle/>
          <a:p>
            <a:r>
              <a:rPr lang="hi-IN" dirty="0"/>
              <a:t>आम्ही संग्रहालयातील प्राणी, पक्षी, चित्रे, नाणी, ताम्रपट, लिपिप्रकार पहिले.</a:t>
            </a:r>
          </a:p>
          <a:p>
            <a:r>
              <a:rPr lang="hi-IN" dirty="0"/>
              <a:t>पावसाच्या आगमनाने सारी सृष्टी आनंदित झाली,कोकिळा गाऊ लागली, गायी हंबरू लागल्या, वासरे बागडू लागली.</a:t>
            </a:r>
          </a:p>
          <a:p>
            <a:r>
              <a:rPr lang="hi-IN" dirty="0"/>
              <a:t>विद्यार्थी मित्रांनो , प्रिया म्हणाली, मी आज येणार नाही.</a:t>
            </a:r>
          </a:p>
          <a:p>
            <a:r>
              <a:rPr lang="hi-IN" dirty="0"/>
              <a:t>कृष्णाने कोबी, मटार, भेंडी, पालक, मुळा ह्या भाज्या आणल्या.</a:t>
            </a:r>
          </a:p>
          <a:p>
            <a:endParaRPr lang="en-US" dirty="0"/>
          </a:p>
        </p:txBody>
      </p:sp>
    </p:spTree>
    <p:extLst>
      <p:ext uri="{BB962C8B-B14F-4D97-AF65-F5344CB8AC3E}">
        <p14:creationId xmlns:p14="http://schemas.microsoft.com/office/powerpoint/2010/main" val="930808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7030A0"/>
                </a:solidFill>
              </a:rPr>
              <a:t>अर्धविराम	</a:t>
            </a:r>
            <a:r>
              <a:rPr lang="hi-IN"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lstStyle/>
          <a:p>
            <a:r>
              <a:rPr lang="hi-IN" dirty="0"/>
              <a:t>ज्यांचा परस्पर संबंध नाही असे वाक्यांश जेव्हा मोठ्या वाक्यात येतात तेव्हा त्या निरनिराळ्या वाक्यांशामध्ये अर्धविराम वापरतात.</a:t>
            </a:r>
          </a:p>
          <a:p>
            <a:r>
              <a:rPr lang="hi-IN" dirty="0"/>
              <a:t>संयुक्त वाक्यातील समान वाक्ये वेगवेगळी दाखविण्यासाठी.</a:t>
            </a:r>
          </a:p>
          <a:p>
            <a:r>
              <a:rPr lang="hi-IN" dirty="0"/>
              <a:t>दोन छोटी वाक्ये उभयान्वयी अव्ययांनी जोडली असता.</a:t>
            </a:r>
          </a:p>
          <a:p>
            <a:endParaRPr lang="en-US" dirty="0"/>
          </a:p>
        </p:txBody>
      </p:sp>
    </p:spTree>
    <p:extLst>
      <p:ext uri="{BB962C8B-B14F-4D97-AF65-F5344CB8AC3E}">
        <p14:creationId xmlns:p14="http://schemas.microsoft.com/office/powerpoint/2010/main" val="1486822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FF0000"/>
                </a:solidFill>
              </a:rPr>
              <a:t>उदा.</a:t>
            </a:r>
            <a:endParaRPr lang="en-US" dirty="0"/>
          </a:p>
        </p:txBody>
      </p:sp>
      <p:sp>
        <p:nvSpPr>
          <p:cNvPr id="3" name="Content Placeholder 2"/>
          <p:cNvSpPr>
            <a:spLocks noGrp="1"/>
          </p:cNvSpPr>
          <p:nvPr>
            <p:ph idx="1"/>
          </p:nvPr>
        </p:nvSpPr>
        <p:spPr/>
        <p:txBody>
          <a:bodyPr/>
          <a:lstStyle/>
          <a:p>
            <a:r>
              <a:rPr lang="hi-IN" dirty="0" smtClean="0"/>
              <a:t>ढग खूप गर्जत होते; पण पाऊस पडत नव्हता.</a:t>
            </a:r>
          </a:p>
          <a:p>
            <a:r>
              <a:rPr lang="hi-IN" dirty="0" smtClean="0"/>
              <a:t>त्या देशात राजा होता; तरी सत्ता लोकांच्या हाती होती.</a:t>
            </a:r>
          </a:p>
          <a:p>
            <a:r>
              <a:rPr lang="hi-IN" dirty="0" smtClean="0"/>
              <a:t>‘वडिलांच्या जिवंतपणी त्या उधळ्या मुलाचे काहीच चालले नाही; परंतु वडिलांच्या निधनानंतर मात्र त्याने आपली सर्वं संपत्ती उधळून टाकली.’</a:t>
            </a:r>
            <a:endParaRPr lang="en-US" dirty="0"/>
          </a:p>
        </p:txBody>
      </p:sp>
    </p:spTree>
    <p:extLst>
      <p:ext uri="{BB962C8B-B14F-4D97-AF65-F5344CB8AC3E}">
        <p14:creationId xmlns:p14="http://schemas.microsoft.com/office/powerpoint/2010/main" val="2486342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7030A0"/>
                </a:solidFill>
              </a:rPr>
              <a:t>अपूर्णविराम	</a:t>
            </a:r>
            <a:r>
              <a:rPr lang="hi-IN"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lstStyle/>
          <a:p>
            <a:r>
              <a:rPr lang="hi-IN" dirty="0" smtClean="0"/>
              <a:t>वाक्याच्या शेवटी तपशील द्यावयाचा असल्यास.</a:t>
            </a:r>
            <a:endParaRPr lang="en-US" dirty="0" smtClean="0"/>
          </a:p>
          <a:p>
            <a:r>
              <a:rPr lang="hi-IN" dirty="0">
                <a:solidFill>
                  <a:srgbClr val="FF0000"/>
                </a:solidFill>
              </a:rPr>
              <a:t>उदा</a:t>
            </a:r>
            <a:r>
              <a:rPr lang="hi-IN" dirty="0" smtClean="0">
                <a:solidFill>
                  <a:srgbClr val="FF0000"/>
                </a:solidFill>
              </a:rPr>
              <a:t>.</a:t>
            </a:r>
            <a:r>
              <a:rPr lang="hi-IN" dirty="0"/>
              <a:t> </a:t>
            </a:r>
            <a:endParaRPr lang="en-US" dirty="0" smtClean="0"/>
          </a:p>
          <a:p>
            <a:r>
              <a:rPr lang="hi-IN" dirty="0" smtClean="0"/>
              <a:t>संगम </a:t>
            </a:r>
            <a:r>
              <a:rPr lang="hi-IN" dirty="0"/>
              <a:t>महाराजांच्या मते पुढील दिवस शुभ आहेत : ९, १२, १८, २२.</a:t>
            </a:r>
            <a:endParaRPr lang="en-US" dirty="0">
              <a:solidFill>
                <a:srgbClr val="FF0000"/>
              </a:solidFill>
            </a:endParaRPr>
          </a:p>
        </p:txBody>
      </p:sp>
    </p:spTree>
    <p:extLst>
      <p:ext uri="{BB962C8B-B14F-4D97-AF65-F5344CB8AC3E}">
        <p14:creationId xmlns:p14="http://schemas.microsoft.com/office/powerpoint/2010/main" val="239992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565</Words>
  <Application>Microsoft Office PowerPoint</Application>
  <PresentationFormat>On-screen Show (4:3)</PresentationFormat>
  <Paragraphs>68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मराठी विरामचिन्हे</vt:lpstr>
      <vt:lpstr>विरामचिन्हांचा वापर </vt:lpstr>
      <vt:lpstr>विरामचिन्हांचा वापर </vt:lpstr>
      <vt:lpstr>पूर्णविराम  (.)</vt:lpstr>
      <vt:lpstr>स्वल्प विराम (,)</vt:lpstr>
      <vt:lpstr>उदा.</vt:lpstr>
      <vt:lpstr>अर्धविराम (;)</vt:lpstr>
      <vt:lpstr>उदा.</vt:lpstr>
      <vt:lpstr>अपूर्णविराम (:)</vt:lpstr>
      <vt:lpstr> प्रश्नचिन्ह (?) </vt:lpstr>
      <vt:lpstr>उद्गारवाचक चिन्ह (!)</vt:lpstr>
      <vt:lpstr>  अवतरण चिन्ह (“ ’’)  (‘ ’)   </vt:lpstr>
      <vt:lpstr>उदा.</vt:lpstr>
      <vt:lpstr>संयोगचिन्ह (-)</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LANG_LAB2</dc:creator>
  <cp:lastModifiedBy>LANG_LAB2</cp:lastModifiedBy>
  <cp:revision>14</cp:revision>
  <dcterms:created xsi:type="dcterms:W3CDTF">2019-12-05T07:22:02Z</dcterms:created>
  <dcterms:modified xsi:type="dcterms:W3CDTF">2019-12-05T08:44:52Z</dcterms:modified>
</cp:coreProperties>
</file>